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7" r:id="rId3"/>
    <p:sldId id="307" r:id="rId4"/>
    <p:sldId id="267" r:id="rId5"/>
    <p:sldId id="308" r:id="rId6"/>
    <p:sldId id="355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43" r:id="rId37"/>
    <p:sldId id="340" r:id="rId38"/>
    <p:sldId id="341" r:id="rId39"/>
    <p:sldId id="342" r:id="rId40"/>
    <p:sldId id="339" r:id="rId41"/>
    <p:sldId id="344" r:id="rId42"/>
    <p:sldId id="345" r:id="rId43"/>
    <p:sldId id="346" r:id="rId44"/>
    <p:sldId id="347" r:id="rId45"/>
    <p:sldId id="348" r:id="rId46"/>
    <p:sldId id="349" r:id="rId47"/>
    <p:sldId id="350" r:id="rId48"/>
    <p:sldId id="351" r:id="rId49"/>
    <p:sldId id="352" r:id="rId50"/>
    <p:sldId id="353" r:id="rId51"/>
    <p:sldId id="354" r:id="rId5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22" autoAdjust="0"/>
  </p:normalViewPr>
  <p:slideViewPr>
    <p:cSldViewPr>
      <p:cViewPr varScale="1">
        <p:scale>
          <a:sx n="65" d="100"/>
          <a:sy n="65" d="100"/>
        </p:scale>
        <p:origin x="-984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E4342F6-A05C-4D94-8B31-C14D8BAA076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5190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19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19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19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02CF0DA-F14E-4955-A3EB-1728CC0324A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DAB458-2425-4E92-8B94-2EC6F0ACDF86}" type="slidenum">
              <a:rPr lang="en-US"/>
              <a:pPr/>
              <a:t>1</a:t>
            </a:fld>
            <a:endParaRPr lang="en-US"/>
          </a:p>
        </p:txBody>
      </p:sp>
      <p:sp>
        <p:nvSpPr>
          <p:cNvPr id="2539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87BBE6-B316-42AF-A34D-6C776996FAE0}" type="slidenum">
              <a:rPr lang="en-US"/>
              <a:pPr/>
              <a:t>10</a:t>
            </a:fld>
            <a:endParaRPr lang="en-US"/>
          </a:p>
        </p:txBody>
      </p:sp>
      <p:sp>
        <p:nvSpPr>
          <p:cNvPr id="2631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F24F05-523A-4EA9-8329-92A66BB23C2E}" type="slidenum">
              <a:rPr lang="en-US"/>
              <a:pPr/>
              <a:t>11</a:t>
            </a:fld>
            <a:endParaRPr lang="en-US"/>
          </a:p>
        </p:txBody>
      </p:sp>
      <p:sp>
        <p:nvSpPr>
          <p:cNvPr id="2641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D62745-4A86-47C5-B26A-15500F7B56C7}" type="slidenum">
              <a:rPr lang="en-US"/>
              <a:pPr/>
              <a:t>12</a:t>
            </a:fld>
            <a:endParaRPr lang="en-US"/>
          </a:p>
        </p:txBody>
      </p:sp>
      <p:sp>
        <p:nvSpPr>
          <p:cNvPr id="2652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210621-9F31-40FB-A1BC-454D41206FEE}" type="slidenum">
              <a:rPr lang="en-US"/>
              <a:pPr/>
              <a:t>13</a:t>
            </a:fld>
            <a:endParaRPr lang="en-US"/>
          </a:p>
        </p:txBody>
      </p:sp>
      <p:sp>
        <p:nvSpPr>
          <p:cNvPr id="2662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F07119-D961-4E54-BA1A-9BCDB8092015}" type="slidenum">
              <a:rPr lang="en-US"/>
              <a:pPr/>
              <a:t>14</a:t>
            </a:fld>
            <a:endParaRPr lang="en-US"/>
          </a:p>
        </p:txBody>
      </p:sp>
      <p:sp>
        <p:nvSpPr>
          <p:cNvPr id="2672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2619B1-87F8-438A-BFAF-F6AC9D9B206C}" type="slidenum">
              <a:rPr lang="en-US"/>
              <a:pPr/>
              <a:t>15</a:t>
            </a:fld>
            <a:endParaRPr lang="en-US"/>
          </a:p>
        </p:txBody>
      </p:sp>
      <p:sp>
        <p:nvSpPr>
          <p:cNvPr id="2682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09FDBC-5F15-4E95-AA5A-B3278D01DF78}" type="slidenum">
              <a:rPr lang="en-US"/>
              <a:pPr/>
              <a:t>16</a:t>
            </a:fld>
            <a:endParaRPr lang="en-US"/>
          </a:p>
        </p:txBody>
      </p:sp>
      <p:sp>
        <p:nvSpPr>
          <p:cNvPr id="2693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A51EFF-83A8-4FBA-BAE2-7EBD0A3FB1CC}" type="slidenum">
              <a:rPr lang="en-US"/>
              <a:pPr/>
              <a:t>17</a:t>
            </a:fld>
            <a:endParaRPr lang="en-US"/>
          </a:p>
        </p:txBody>
      </p:sp>
      <p:sp>
        <p:nvSpPr>
          <p:cNvPr id="2703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77F203-459C-499E-B6E3-3E22F3EE78A3}" type="slidenum">
              <a:rPr lang="en-US"/>
              <a:pPr/>
              <a:t>18</a:t>
            </a:fld>
            <a:endParaRPr lang="en-US"/>
          </a:p>
        </p:txBody>
      </p:sp>
      <p:sp>
        <p:nvSpPr>
          <p:cNvPr id="2713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78EDCE-D6C2-4E94-9BB1-CA195977316D}" type="slidenum">
              <a:rPr lang="en-US"/>
              <a:pPr/>
              <a:t>19</a:t>
            </a:fld>
            <a:endParaRPr lang="en-US"/>
          </a:p>
        </p:txBody>
      </p:sp>
      <p:sp>
        <p:nvSpPr>
          <p:cNvPr id="2723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0600D9-F1FD-428E-B781-16FACE22042F}" type="slidenum">
              <a:rPr lang="en-US"/>
              <a:pPr/>
              <a:t>2</a:t>
            </a:fld>
            <a:endParaRPr lang="en-US"/>
          </a:p>
        </p:txBody>
      </p:sp>
      <p:sp>
        <p:nvSpPr>
          <p:cNvPr id="2549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BF077B-5DCC-4E42-8E53-A9407CD384AB}" type="slidenum">
              <a:rPr lang="en-US"/>
              <a:pPr/>
              <a:t>20</a:t>
            </a:fld>
            <a:endParaRPr lang="en-US"/>
          </a:p>
        </p:txBody>
      </p:sp>
      <p:sp>
        <p:nvSpPr>
          <p:cNvPr id="2734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438933-15B4-424D-8207-DFFEA7A64374}" type="slidenum">
              <a:rPr lang="en-US"/>
              <a:pPr/>
              <a:t>21</a:t>
            </a:fld>
            <a:endParaRPr lang="en-US"/>
          </a:p>
        </p:txBody>
      </p:sp>
      <p:sp>
        <p:nvSpPr>
          <p:cNvPr id="2744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11902B-8BCC-428C-BC50-F8B1F5A001F6}" type="slidenum">
              <a:rPr lang="en-US"/>
              <a:pPr/>
              <a:t>22</a:t>
            </a:fld>
            <a:endParaRPr lang="en-US"/>
          </a:p>
        </p:txBody>
      </p:sp>
      <p:sp>
        <p:nvSpPr>
          <p:cNvPr id="2754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2FC9B2-900D-49CC-B1BF-1D7803D6E705}" type="slidenum">
              <a:rPr lang="en-US"/>
              <a:pPr/>
              <a:t>23</a:t>
            </a:fld>
            <a:endParaRPr lang="en-US"/>
          </a:p>
        </p:txBody>
      </p:sp>
      <p:sp>
        <p:nvSpPr>
          <p:cNvPr id="276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1AF7E3-92F7-42D9-8DFF-B575F3977275}" type="slidenum">
              <a:rPr lang="en-US"/>
              <a:pPr/>
              <a:t>24</a:t>
            </a:fld>
            <a:endParaRPr lang="en-US"/>
          </a:p>
        </p:txBody>
      </p:sp>
      <p:sp>
        <p:nvSpPr>
          <p:cNvPr id="2775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3327E7-EBDB-4330-8D09-4EB228647329}" type="slidenum">
              <a:rPr lang="en-US"/>
              <a:pPr/>
              <a:t>25</a:t>
            </a:fld>
            <a:endParaRPr lang="en-US"/>
          </a:p>
        </p:txBody>
      </p:sp>
      <p:sp>
        <p:nvSpPr>
          <p:cNvPr id="2785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1D19A-EC7E-4336-9133-EB56211F87E6}" type="slidenum">
              <a:rPr lang="en-US"/>
              <a:pPr/>
              <a:t>26</a:t>
            </a:fld>
            <a:endParaRPr lang="en-US"/>
          </a:p>
        </p:txBody>
      </p:sp>
      <p:sp>
        <p:nvSpPr>
          <p:cNvPr id="2795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18B2A6-DF12-4AF0-B756-14B0530B1D2A}" type="slidenum">
              <a:rPr lang="en-US"/>
              <a:pPr/>
              <a:t>27</a:t>
            </a:fld>
            <a:endParaRPr lang="en-US"/>
          </a:p>
        </p:txBody>
      </p:sp>
      <p:sp>
        <p:nvSpPr>
          <p:cNvPr id="2805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5FC798-69E5-4A8B-8F0C-F423733C1A14}" type="slidenum">
              <a:rPr lang="en-US"/>
              <a:pPr/>
              <a:t>28</a:t>
            </a:fld>
            <a:endParaRPr lang="en-US"/>
          </a:p>
        </p:txBody>
      </p:sp>
      <p:sp>
        <p:nvSpPr>
          <p:cNvPr id="2816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EC0199-1F66-47BC-84E4-03F061B052D9}" type="slidenum">
              <a:rPr lang="en-US"/>
              <a:pPr/>
              <a:t>29</a:t>
            </a:fld>
            <a:endParaRPr lang="en-US"/>
          </a:p>
        </p:txBody>
      </p:sp>
      <p:sp>
        <p:nvSpPr>
          <p:cNvPr id="282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6A3BF1-9FDE-45C6-B73B-5BEF0E9E79AD}" type="slidenum">
              <a:rPr lang="en-US"/>
              <a:pPr/>
              <a:t>3</a:t>
            </a:fld>
            <a:endParaRPr lang="en-US"/>
          </a:p>
        </p:txBody>
      </p:sp>
      <p:sp>
        <p:nvSpPr>
          <p:cNvPr id="2560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9B5B6A-A393-45F0-A357-ABE10D874919}" type="slidenum">
              <a:rPr lang="en-US"/>
              <a:pPr/>
              <a:t>30</a:t>
            </a:fld>
            <a:endParaRPr lang="en-US"/>
          </a:p>
        </p:txBody>
      </p:sp>
      <p:sp>
        <p:nvSpPr>
          <p:cNvPr id="2836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F6C9C2-E858-4822-8ACC-2A0D6A725591}" type="slidenum">
              <a:rPr lang="en-US"/>
              <a:pPr/>
              <a:t>31</a:t>
            </a:fld>
            <a:endParaRPr lang="en-US"/>
          </a:p>
        </p:txBody>
      </p:sp>
      <p:sp>
        <p:nvSpPr>
          <p:cNvPr id="284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972FB5-B5E4-48A0-A837-3A9B7262D892}" type="slidenum">
              <a:rPr lang="en-US"/>
              <a:pPr/>
              <a:t>32</a:t>
            </a:fld>
            <a:endParaRPr lang="en-US"/>
          </a:p>
        </p:txBody>
      </p:sp>
      <p:sp>
        <p:nvSpPr>
          <p:cNvPr id="285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F73E82-C7A7-44FE-891B-63178A230C0C}" type="slidenum">
              <a:rPr lang="en-US"/>
              <a:pPr/>
              <a:t>33</a:t>
            </a:fld>
            <a:endParaRPr lang="en-US"/>
          </a:p>
        </p:txBody>
      </p:sp>
      <p:sp>
        <p:nvSpPr>
          <p:cNvPr id="286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4771BF-BF94-4E0B-A3E2-C000FA25F0F3}" type="slidenum">
              <a:rPr lang="en-US"/>
              <a:pPr/>
              <a:t>34</a:t>
            </a:fld>
            <a:endParaRPr lang="en-US"/>
          </a:p>
        </p:txBody>
      </p:sp>
      <p:sp>
        <p:nvSpPr>
          <p:cNvPr id="2877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33DE5E-9530-4AA0-A1BB-EC4982DCF871}" type="slidenum">
              <a:rPr lang="en-US"/>
              <a:pPr/>
              <a:t>35</a:t>
            </a:fld>
            <a:endParaRPr lang="en-US"/>
          </a:p>
        </p:txBody>
      </p:sp>
      <p:sp>
        <p:nvSpPr>
          <p:cNvPr id="2887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01AB43-F178-4451-82AC-B4F90BF6D9CE}" type="slidenum">
              <a:rPr lang="en-US"/>
              <a:pPr/>
              <a:t>36</a:t>
            </a:fld>
            <a:endParaRPr lang="en-US"/>
          </a:p>
        </p:txBody>
      </p:sp>
      <p:sp>
        <p:nvSpPr>
          <p:cNvPr id="2938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F73F35-1BC9-4A31-BCFC-2D3CEEE40FDF}" type="slidenum">
              <a:rPr lang="en-US"/>
              <a:pPr/>
              <a:t>37</a:t>
            </a:fld>
            <a:endParaRPr lang="en-US"/>
          </a:p>
        </p:txBody>
      </p:sp>
      <p:sp>
        <p:nvSpPr>
          <p:cNvPr id="2908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2D03D6-7628-4DB2-878C-06B05A750181}" type="slidenum">
              <a:rPr lang="en-US"/>
              <a:pPr/>
              <a:t>38</a:t>
            </a:fld>
            <a:endParaRPr lang="en-US"/>
          </a:p>
        </p:txBody>
      </p:sp>
      <p:sp>
        <p:nvSpPr>
          <p:cNvPr id="2918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3D9E0F-CF1E-45C8-90B7-C7871EC61729}" type="slidenum">
              <a:rPr lang="en-US"/>
              <a:pPr/>
              <a:t>39</a:t>
            </a:fld>
            <a:endParaRPr lang="en-US"/>
          </a:p>
        </p:txBody>
      </p:sp>
      <p:sp>
        <p:nvSpPr>
          <p:cNvPr id="2928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DB8A91-B2A5-4249-B2EB-3E17700603D7}" type="slidenum">
              <a:rPr lang="en-US"/>
              <a:pPr/>
              <a:t>4</a:t>
            </a:fld>
            <a:endParaRPr lang="en-US"/>
          </a:p>
        </p:txBody>
      </p:sp>
      <p:sp>
        <p:nvSpPr>
          <p:cNvPr id="2570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9F22BD-CF74-4285-82A0-BCD37DBBC1BD}" type="slidenum">
              <a:rPr lang="en-US"/>
              <a:pPr/>
              <a:t>40</a:t>
            </a:fld>
            <a:endParaRPr lang="en-US"/>
          </a:p>
        </p:txBody>
      </p:sp>
      <p:sp>
        <p:nvSpPr>
          <p:cNvPr id="2897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EC62B7-2B53-47CF-A0C8-8D6D4F5B8D36}" type="slidenum">
              <a:rPr lang="en-US"/>
              <a:pPr/>
              <a:t>41</a:t>
            </a:fld>
            <a:endParaRPr lang="en-US"/>
          </a:p>
        </p:txBody>
      </p:sp>
      <p:sp>
        <p:nvSpPr>
          <p:cNvPr id="294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2FAF3D-0EA8-444A-B772-521F5D485E74}" type="slidenum">
              <a:rPr lang="en-US"/>
              <a:pPr/>
              <a:t>42</a:t>
            </a:fld>
            <a:endParaRPr lang="en-US"/>
          </a:p>
        </p:txBody>
      </p:sp>
      <p:sp>
        <p:nvSpPr>
          <p:cNvPr id="2959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B0CF69-BABD-4C7C-8C52-7B544685ED55}" type="slidenum">
              <a:rPr lang="en-US"/>
              <a:pPr/>
              <a:t>43</a:t>
            </a:fld>
            <a:endParaRPr lang="en-US"/>
          </a:p>
        </p:txBody>
      </p:sp>
      <p:sp>
        <p:nvSpPr>
          <p:cNvPr id="296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ACF453-033F-4E65-AE22-F7E64E645364}" type="slidenum">
              <a:rPr lang="en-US"/>
              <a:pPr/>
              <a:t>44</a:t>
            </a:fld>
            <a:endParaRPr lang="en-US"/>
          </a:p>
        </p:txBody>
      </p:sp>
      <p:sp>
        <p:nvSpPr>
          <p:cNvPr id="2979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E8128D-7CD7-477F-9F0C-FCAD065536DD}" type="slidenum">
              <a:rPr lang="en-US"/>
              <a:pPr/>
              <a:t>45</a:t>
            </a:fld>
            <a:endParaRPr lang="en-US"/>
          </a:p>
        </p:txBody>
      </p:sp>
      <p:sp>
        <p:nvSpPr>
          <p:cNvPr id="299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1DAD2B-405D-4C1F-9816-42721B24EB7C}" type="slidenum">
              <a:rPr lang="en-US"/>
              <a:pPr/>
              <a:t>46</a:t>
            </a:fld>
            <a:endParaRPr lang="en-US"/>
          </a:p>
        </p:txBody>
      </p:sp>
      <p:sp>
        <p:nvSpPr>
          <p:cNvPr id="3000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4EA807-A2F2-4C2E-BAC1-EC1195671EAB}" type="slidenum">
              <a:rPr lang="en-US"/>
              <a:pPr/>
              <a:t>47</a:t>
            </a:fld>
            <a:endParaRPr lang="en-US"/>
          </a:p>
        </p:txBody>
      </p:sp>
      <p:sp>
        <p:nvSpPr>
          <p:cNvPr id="3010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C68543-D96C-4D13-8598-2E666B3D9FF6}" type="slidenum">
              <a:rPr lang="en-US"/>
              <a:pPr/>
              <a:t>48</a:t>
            </a:fld>
            <a:endParaRPr lang="en-US"/>
          </a:p>
        </p:txBody>
      </p:sp>
      <p:sp>
        <p:nvSpPr>
          <p:cNvPr id="3020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265E08-CD2D-4831-86C1-D42C7BCE7847}" type="slidenum">
              <a:rPr lang="en-US"/>
              <a:pPr/>
              <a:t>49</a:t>
            </a:fld>
            <a:endParaRPr lang="en-US"/>
          </a:p>
        </p:txBody>
      </p:sp>
      <p:sp>
        <p:nvSpPr>
          <p:cNvPr id="3031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E2B872-4D23-4984-B054-887C147161B2}" type="slidenum">
              <a:rPr lang="en-US"/>
              <a:pPr/>
              <a:t>5</a:t>
            </a:fld>
            <a:endParaRPr lang="en-US"/>
          </a:p>
        </p:txBody>
      </p:sp>
      <p:sp>
        <p:nvSpPr>
          <p:cNvPr id="2580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81AFBF-506F-4980-AFAB-79C9C45C2199}" type="slidenum">
              <a:rPr lang="en-US"/>
              <a:pPr/>
              <a:t>50</a:t>
            </a:fld>
            <a:endParaRPr lang="en-US"/>
          </a:p>
        </p:txBody>
      </p:sp>
      <p:sp>
        <p:nvSpPr>
          <p:cNvPr id="3041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2E9621-6A68-4786-AD87-05A2B8B416A4}" type="slidenum">
              <a:rPr lang="en-US"/>
              <a:pPr/>
              <a:t>51</a:t>
            </a:fld>
            <a:endParaRPr lang="en-US"/>
          </a:p>
        </p:txBody>
      </p:sp>
      <p:sp>
        <p:nvSpPr>
          <p:cNvPr id="3051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D30F69-6CAD-440E-82B3-66B5EC82A236}" type="slidenum">
              <a:rPr lang="en-US"/>
              <a:pPr/>
              <a:t>6</a:t>
            </a:fld>
            <a:endParaRPr lang="en-US"/>
          </a:p>
        </p:txBody>
      </p:sp>
      <p:sp>
        <p:nvSpPr>
          <p:cNvPr id="2590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E339A5-3F37-4618-BECF-F62799AD40D6}" type="slidenum">
              <a:rPr lang="en-US"/>
              <a:pPr/>
              <a:t>7</a:t>
            </a:fld>
            <a:endParaRPr lang="en-US"/>
          </a:p>
        </p:txBody>
      </p:sp>
      <p:sp>
        <p:nvSpPr>
          <p:cNvPr id="2600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BC0EB8-B64F-41D8-B277-EDD26182BF6E}" type="slidenum">
              <a:rPr lang="en-US"/>
              <a:pPr/>
              <a:t>8</a:t>
            </a:fld>
            <a:endParaRPr lang="en-US"/>
          </a:p>
        </p:txBody>
      </p:sp>
      <p:sp>
        <p:nvSpPr>
          <p:cNvPr id="2611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9E7B89-FFEC-4243-80E6-8860CC3C9986}" type="slidenum">
              <a:rPr lang="en-US"/>
              <a:pPr/>
              <a:t>9</a:t>
            </a:fld>
            <a:endParaRPr lang="en-US"/>
          </a:p>
        </p:txBody>
      </p:sp>
      <p:sp>
        <p:nvSpPr>
          <p:cNvPr id="2621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2F679E-0025-4DE1-9D07-918612D3E1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0D1954-B5A7-415D-B624-D373E82DDC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177E4F-F520-462D-9E92-135231E0EF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AB790-78FB-4EE4-9428-362B2D21FD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1B7439-D826-4B5A-AE63-926FC0AA24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7A8F47-7031-4706-AEF7-35A64E5C9F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0392A7-1EF7-481D-AF32-AE14CEAC60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1A3404-3273-4107-B4AE-14C21B33E0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D364EA-38F2-4DA0-8F72-A3EA449E68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49A30B-AC9F-4306-9E9C-16361BE13A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26FAD4-2C8A-484A-A6C5-2142FF053D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2AB0033-9701-470D-ABA5-1002947DDE1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4.xml"/><Relationship Id="rId18" Type="http://schemas.openxmlformats.org/officeDocument/2006/relationships/slide" Target="slide34.xml"/><Relationship Id="rId26" Type="http://schemas.openxmlformats.org/officeDocument/2006/relationships/slide" Target="slide50.xml"/><Relationship Id="rId3" Type="http://schemas.openxmlformats.org/officeDocument/2006/relationships/slide" Target="slide4.xml"/><Relationship Id="rId21" Type="http://schemas.openxmlformats.org/officeDocument/2006/relationships/slide" Target="slide36.xml"/><Relationship Id="rId7" Type="http://schemas.openxmlformats.org/officeDocument/2006/relationships/slide" Target="slide12.xml"/><Relationship Id="rId12" Type="http://schemas.openxmlformats.org/officeDocument/2006/relationships/slide" Target="slide22.xml"/><Relationship Id="rId17" Type="http://schemas.openxmlformats.org/officeDocument/2006/relationships/slide" Target="slide32.xml"/><Relationship Id="rId25" Type="http://schemas.openxmlformats.org/officeDocument/2006/relationships/slide" Target="slide48.xml"/><Relationship Id="rId2" Type="http://schemas.openxmlformats.org/officeDocument/2006/relationships/notesSlide" Target="../notesSlides/notesSlide1.xml"/><Relationship Id="rId16" Type="http://schemas.openxmlformats.org/officeDocument/2006/relationships/slide" Target="slide30.xml"/><Relationship Id="rId20" Type="http://schemas.openxmlformats.org/officeDocument/2006/relationships/slide" Target="slide3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20.xml"/><Relationship Id="rId24" Type="http://schemas.openxmlformats.org/officeDocument/2006/relationships/slide" Target="slide46.xml"/><Relationship Id="rId5" Type="http://schemas.openxmlformats.org/officeDocument/2006/relationships/slide" Target="slide8.xml"/><Relationship Id="rId15" Type="http://schemas.openxmlformats.org/officeDocument/2006/relationships/slide" Target="slide28.xml"/><Relationship Id="rId23" Type="http://schemas.openxmlformats.org/officeDocument/2006/relationships/slide" Target="slide44.xml"/><Relationship Id="rId10" Type="http://schemas.openxmlformats.org/officeDocument/2006/relationships/slide" Target="slide18.xml"/><Relationship Id="rId19" Type="http://schemas.openxmlformats.org/officeDocument/2006/relationships/slide" Target="slide40.xml"/><Relationship Id="rId4" Type="http://schemas.openxmlformats.org/officeDocument/2006/relationships/slide" Target="slide6.xml"/><Relationship Id="rId9" Type="http://schemas.openxmlformats.org/officeDocument/2006/relationships/slide" Target="slide16.xml"/><Relationship Id="rId14" Type="http://schemas.openxmlformats.org/officeDocument/2006/relationships/slide" Target="slide26.xml"/><Relationship Id="rId22" Type="http://schemas.openxmlformats.org/officeDocument/2006/relationships/slide" Target="slide42.xml"/><Relationship Id="rId27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7" name="AutoShape 8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3" action="ppaction://hlinksldjump"/>
              </a:rPr>
              <a:t>2</a:t>
            </a:r>
            <a:endParaRPr lang="en-US" sz="3600" b="1"/>
          </a:p>
        </p:txBody>
      </p:sp>
      <p:sp>
        <p:nvSpPr>
          <p:cNvPr id="2138" name="AutoShape 9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4" action="ppaction://hlinksldjump"/>
              </a:rPr>
              <a:t>3</a:t>
            </a:r>
            <a:endParaRPr lang="en-US" sz="3600" b="1">
              <a:hlinkClick r:id="rId4" action="ppaction://hlinksldjump"/>
            </a:endParaRPr>
          </a:p>
        </p:txBody>
      </p:sp>
      <p:sp>
        <p:nvSpPr>
          <p:cNvPr id="2139" name="AutoShape 9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5" action="ppaction://hlinksldjump"/>
              </a:rPr>
              <a:t>4</a:t>
            </a:r>
            <a:endParaRPr lang="en-US" sz="3600" b="1">
              <a:hlinkClick r:id="rId5" action="ppaction://hlinksldjump"/>
            </a:endParaRPr>
          </a:p>
        </p:txBody>
      </p:sp>
      <p:sp>
        <p:nvSpPr>
          <p:cNvPr id="2140" name="AutoShape 9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6" action="ppaction://hlinksldjump"/>
              </a:rPr>
              <a:t>5</a:t>
            </a:r>
            <a:endParaRPr lang="en-US" sz="3600" b="1"/>
          </a:p>
        </p:txBody>
      </p:sp>
      <p:sp>
        <p:nvSpPr>
          <p:cNvPr id="2149" name="AutoShape 101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7" action="ppaction://hlinksldjump"/>
              </a:rPr>
              <a:t>1</a:t>
            </a:r>
            <a:endParaRPr lang="en-US" sz="3600" b="1"/>
          </a:p>
        </p:txBody>
      </p:sp>
      <p:sp>
        <p:nvSpPr>
          <p:cNvPr id="2150" name="AutoShape 102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8" action="ppaction://hlinksldjump"/>
              </a:rPr>
              <a:t>2</a:t>
            </a:r>
            <a:endParaRPr lang="en-US" sz="3600" b="1">
              <a:hlinkClick r:id="rId8" action="ppaction://hlinksldjump"/>
            </a:endParaRPr>
          </a:p>
        </p:txBody>
      </p:sp>
      <p:sp>
        <p:nvSpPr>
          <p:cNvPr id="2151" name="AutoShape 103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9" action="ppaction://hlinksldjump"/>
              </a:rPr>
              <a:t>3</a:t>
            </a:r>
            <a:endParaRPr lang="en-US" sz="3600" b="1"/>
          </a:p>
        </p:txBody>
      </p:sp>
      <p:sp>
        <p:nvSpPr>
          <p:cNvPr id="2152" name="AutoShape 104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0" action="ppaction://hlinksldjump"/>
              </a:rPr>
              <a:t>4</a:t>
            </a:r>
            <a:endParaRPr lang="en-US" sz="3600" b="1"/>
          </a:p>
        </p:txBody>
      </p:sp>
      <p:sp>
        <p:nvSpPr>
          <p:cNvPr id="2153" name="AutoShape 105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1" action="ppaction://hlinksldjump"/>
              </a:rPr>
              <a:t>5</a:t>
            </a:r>
            <a:endParaRPr lang="en-US" sz="3600" b="1"/>
          </a:p>
        </p:txBody>
      </p:sp>
      <p:sp>
        <p:nvSpPr>
          <p:cNvPr id="2154" name="AutoShape 106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2" action="ppaction://hlinksldjump"/>
              </a:rPr>
              <a:t>1</a:t>
            </a:r>
            <a:endParaRPr lang="en-US" sz="3600" b="1"/>
          </a:p>
        </p:txBody>
      </p:sp>
      <p:sp>
        <p:nvSpPr>
          <p:cNvPr id="2155" name="AutoShape 107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3" action="ppaction://hlinksldjump"/>
              </a:rPr>
              <a:t>2</a:t>
            </a:r>
            <a:endParaRPr lang="en-US" sz="3600" b="1"/>
          </a:p>
        </p:txBody>
      </p:sp>
      <p:sp>
        <p:nvSpPr>
          <p:cNvPr id="2156" name="AutoShape 108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4" action="ppaction://hlinksldjump"/>
              </a:rPr>
              <a:t>3</a:t>
            </a:r>
            <a:endParaRPr lang="en-US" sz="3600" b="1"/>
          </a:p>
        </p:txBody>
      </p:sp>
      <p:sp>
        <p:nvSpPr>
          <p:cNvPr id="2157" name="AutoShape 109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5" action="ppaction://hlinksldjump"/>
              </a:rPr>
              <a:t>4</a:t>
            </a:r>
            <a:endParaRPr lang="en-US" sz="3600" b="1"/>
          </a:p>
        </p:txBody>
      </p:sp>
      <p:sp>
        <p:nvSpPr>
          <p:cNvPr id="2158" name="AutoShape 110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6" action="ppaction://hlinksldjump"/>
              </a:rPr>
              <a:t>5</a:t>
            </a:r>
            <a:endParaRPr lang="en-US" sz="3600" b="1"/>
          </a:p>
        </p:txBody>
      </p:sp>
      <p:sp>
        <p:nvSpPr>
          <p:cNvPr id="2159" name="AutoShape 111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7" action="ppaction://hlinksldjump"/>
              </a:rPr>
              <a:t>1</a:t>
            </a:r>
            <a:endParaRPr lang="en-US" sz="3600" b="1"/>
          </a:p>
        </p:txBody>
      </p:sp>
      <p:sp>
        <p:nvSpPr>
          <p:cNvPr id="2160" name="AutoShape 112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8" action="ppaction://hlinksldjump"/>
              </a:rPr>
              <a:t>2</a:t>
            </a:r>
            <a:endParaRPr lang="en-US" sz="3600" b="1"/>
          </a:p>
        </p:txBody>
      </p:sp>
      <p:sp>
        <p:nvSpPr>
          <p:cNvPr id="2161" name="AutoShape 113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9" action="ppaction://hlinksldjump"/>
              </a:rPr>
              <a:t>3</a:t>
            </a:r>
            <a:endParaRPr lang="en-US" sz="3600" b="1"/>
          </a:p>
        </p:txBody>
      </p:sp>
      <p:sp>
        <p:nvSpPr>
          <p:cNvPr id="2162" name="AutoShape 114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0" action="ppaction://hlinksldjump"/>
              </a:rPr>
              <a:t>4</a:t>
            </a:r>
            <a:endParaRPr lang="en-US" sz="3600" b="1"/>
          </a:p>
        </p:txBody>
      </p:sp>
      <p:sp>
        <p:nvSpPr>
          <p:cNvPr id="2163" name="AutoShape 115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1" action="ppaction://hlinksldjump"/>
              </a:rPr>
              <a:t>5</a:t>
            </a:r>
            <a:endParaRPr lang="en-US" sz="3600" b="1"/>
          </a:p>
        </p:txBody>
      </p:sp>
      <p:sp>
        <p:nvSpPr>
          <p:cNvPr id="2164" name="AutoShape 116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2" action="ppaction://hlinksldjump"/>
              </a:rPr>
              <a:t>1</a:t>
            </a:r>
            <a:endParaRPr lang="en-US" sz="3600" b="1"/>
          </a:p>
        </p:txBody>
      </p:sp>
      <p:sp>
        <p:nvSpPr>
          <p:cNvPr id="2165" name="AutoShape 117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3" action="ppaction://hlinksldjump"/>
              </a:rPr>
              <a:t>2</a:t>
            </a:r>
            <a:endParaRPr lang="en-US" sz="3600" b="1"/>
          </a:p>
        </p:txBody>
      </p:sp>
      <p:sp>
        <p:nvSpPr>
          <p:cNvPr id="2166" name="AutoShape 118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4" action="ppaction://hlinksldjump"/>
              </a:rPr>
              <a:t>3</a:t>
            </a:r>
            <a:endParaRPr lang="en-US" sz="3600" b="1"/>
          </a:p>
        </p:txBody>
      </p:sp>
      <p:sp>
        <p:nvSpPr>
          <p:cNvPr id="2167" name="AutoShape 119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5" action="ppaction://hlinksldjump"/>
              </a:rPr>
              <a:t>4</a:t>
            </a:r>
            <a:endParaRPr lang="en-US" sz="3600" b="1"/>
          </a:p>
        </p:txBody>
      </p:sp>
      <p:sp>
        <p:nvSpPr>
          <p:cNvPr id="2168" name="AutoShape 120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6" action="ppaction://hlinksldjump"/>
              </a:rPr>
              <a:t>5</a:t>
            </a:r>
            <a:endParaRPr lang="en-US" sz="3600" b="1"/>
          </a:p>
        </p:txBody>
      </p:sp>
      <p:sp>
        <p:nvSpPr>
          <p:cNvPr id="2088" name="AutoShape 40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" action="ppaction://hlinkshowjump?jump=nextslide"/>
              </a:rPr>
              <a:t>1</a:t>
            </a:r>
            <a:endParaRPr lang="en-US" sz="3600" b="1"/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>
                <a:solidFill>
                  <a:schemeClr val="bg1"/>
                </a:solidFill>
                <a:latin typeface="Garamond" pitchFamily="18" charset="0"/>
              </a:rPr>
              <a:t>Definitions</a:t>
            </a:r>
          </a:p>
        </p:txBody>
      </p:sp>
      <p:sp>
        <p:nvSpPr>
          <p:cNvPr id="2145" name="Rectangle 97"/>
          <p:cNvSpPr>
            <a:spLocks noChangeArrowheads="1"/>
          </p:cNvSpPr>
          <p:nvPr/>
        </p:nvSpPr>
        <p:spPr bwMode="auto">
          <a:xfrm>
            <a:off x="18288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>
                <a:solidFill>
                  <a:schemeClr val="bg1"/>
                </a:solidFill>
              </a:rPr>
              <a:t>Math </a:t>
            </a:r>
          </a:p>
          <a:p>
            <a:r>
              <a:rPr lang="en-US" sz="2800" b="1">
                <a:solidFill>
                  <a:schemeClr val="bg1"/>
                </a:solidFill>
              </a:rPr>
              <a:t>Terms</a:t>
            </a:r>
          </a:p>
        </p:txBody>
      </p:sp>
      <p:sp>
        <p:nvSpPr>
          <p:cNvPr id="2146" name="Rectangle 98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>
                <a:solidFill>
                  <a:schemeClr val="bg1"/>
                </a:solidFill>
              </a:rPr>
              <a:t>Samples</a:t>
            </a:r>
          </a:p>
          <a:p>
            <a:r>
              <a:rPr lang="en-US" sz="2800" b="1">
                <a:solidFill>
                  <a:schemeClr val="bg1"/>
                </a:solidFill>
              </a:rPr>
              <a:t>Good vs. </a:t>
            </a:r>
          </a:p>
          <a:p>
            <a:r>
              <a:rPr lang="en-US" sz="2800" b="1">
                <a:solidFill>
                  <a:schemeClr val="bg1"/>
                </a:solidFill>
              </a:rPr>
              <a:t>Bad</a:t>
            </a:r>
          </a:p>
        </p:txBody>
      </p:sp>
      <p:sp>
        <p:nvSpPr>
          <p:cNvPr id="2147" name="Rectangle 99"/>
          <p:cNvSpPr>
            <a:spLocks noChangeArrowheads="1"/>
          </p:cNvSpPr>
          <p:nvPr/>
        </p:nvSpPr>
        <p:spPr bwMode="auto">
          <a:xfrm>
            <a:off x="54864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>
                <a:solidFill>
                  <a:schemeClr val="bg1"/>
                </a:solidFill>
              </a:rPr>
              <a:t>Frequency</a:t>
            </a:r>
          </a:p>
          <a:p>
            <a:r>
              <a:rPr lang="en-US" sz="2800" b="1">
                <a:solidFill>
                  <a:schemeClr val="bg1"/>
                </a:solidFill>
              </a:rPr>
              <a:t>Tables</a:t>
            </a:r>
          </a:p>
        </p:txBody>
      </p:sp>
      <p:sp>
        <p:nvSpPr>
          <p:cNvPr id="2148" name="Rectangle 100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>
                <a:solidFill>
                  <a:schemeClr val="bg1"/>
                </a:solidFill>
              </a:rPr>
              <a:t>Stem and</a:t>
            </a:r>
          </a:p>
          <a:p>
            <a:r>
              <a:rPr lang="en-US" sz="2800" b="1">
                <a:solidFill>
                  <a:schemeClr val="bg1"/>
                </a:solidFill>
              </a:rPr>
              <a:t>Leaf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5" name="Rectangle 205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362200"/>
            <a:ext cx="6400800" cy="3276600"/>
          </a:xfrm>
        </p:spPr>
        <p:txBody>
          <a:bodyPr/>
          <a:lstStyle/>
          <a:p>
            <a:r>
              <a:rPr lang="en-US"/>
              <a:t>For any numbers a, b &amp; c</a:t>
            </a:r>
          </a:p>
          <a:p>
            <a:r>
              <a:rPr lang="en-US"/>
              <a:t>a(b+c) = ab + ac</a:t>
            </a:r>
          </a:p>
          <a:p>
            <a:r>
              <a:rPr lang="en-US"/>
              <a:t>3(4+5) = 12 + 15</a:t>
            </a:r>
          </a:p>
        </p:txBody>
      </p:sp>
      <p:sp>
        <p:nvSpPr>
          <p:cNvPr id="114696" name="Rectangle 2056"/>
          <p:cNvSpPr>
            <a:spLocks noChangeArrowheads="1"/>
          </p:cNvSpPr>
          <p:nvPr/>
        </p:nvSpPr>
        <p:spPr bwMode="auto">
          <a:xfrm>
            <a:off x="762000" y="990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400">
                <a:solidFill>
                  <a:schemeClr val="tx2"/>
                </a:solidFill>
              </a:rPr>
              <a:t>Properties for 5 Cubes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1" name="AutoShape 102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45" name="Rectangle 103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/>
              <a:t>What is the Distributive Property?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91" name="Rectangle 205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514600"/>
            <a:ext cx="6400800" cy="3124200"/>
          </a:xfrm>
        </p:spPr>
        <p:txBody>
          <a:bodyPr/>
          <a:lstStyle/>
          <a:p>
            <a:r>
              <a:rPr lang="en-US" sz="2800"/>
              <a:t>Minus</a:t>
            </a:r>
          </a:p>
          <a:p>
            <a:r>
              <a:rPr lang="en-US" sz="2800"/>
              <a:t>Difference</a:t>
            </a:r>
          </a:p>
          <a:p>
            <a:r>
              <a:rPr lang="en-US" sz="2800"/>
              <a:t>Decreased by</a:t>
            </a:r>
          </a:p>
          <a:p>
            <a:r>
              <a:rPr lang="en-US" sz="2800"/>
              <a:t>Less than</a:t>
            </a:r>
          </a:p>
          <a:p>
            <a:r>
              <a:rPr lang="en-US" sz="2800"/>
              <a:t>Fewer than</a:t>
            </a:r>
          </a:p>
          <a:p>
            <a:r>
              <a:rPr lang="en-US" sz="2800"/>
              <a:t>Subtracted from </a:t>
            </a:r>
          </a:p>
        </p:txBody>
      </p:sp>
      <p:sp>
        <p:nvSpPr>
          <p:cNvPr id="118792" name="Rectangle 2056"/>
          <p:cNvSpPr>
            <a:spLocks noChangeArrowheads="1"/>
          </p:cNvSpPr>
          <p:nvPr/>
        </p:nvSpPr>
        <p:spPr bwMode="auto">
          <a:xfrm>
            <a:off x="6096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400">
                <a:solidFill>
                  <a:schemeClr val="tx2"/>
                </a:solidFill>
              </a:rPr>
              <a:t>Math Terms for 1 Cube</a:t>
            </a:r>
          </a:p>
        </p:txBody>
      </p:sp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0840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What are terms for Subtracting?</a:t>
            </a:r>
          </a:p>
        </p:txBody>
      </p:sp>
    </p:spTree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8" name="Rectangle 205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514600"/>
            <a:ext cx="6400800" cy="3124200"/>
          </a:xfrm>
        </p:spPr>
        <p:txBody>
          <a:bodyPr/>
          <a:lstStyle/>
          <a:p>
            <a:r>
              <a:rPr lang="en-US" sz="2800"/>
              <a:t>Plus</a:t>
            </a:r>
          </a:p>
          <a:p>
            <a:r>
              <a:rPr lang="en-US" sz="2800"/>
              <a:t>Sum</a:t>
            </a:r>
          </a:p>
          <a:p>
            <a:r>
              <a:rPr lang="en-US" sz="2800"/>
              <a:t>Increased by</a:t>
            </a:r>
          </a:p>
          <a:p>
            <a:r>
              <a:rPr lang="en-US" sz="2800"/>
              <a:t>More than</a:t>
            </a:r>
          </a:p>
          <a:p>
            <a:r>
              <a:rPr lang="en-US" sz="2800"/>
              <a:t>Added to</a:t>
            </a:r>
          </a:p>
          <a:p>
            <a:r>
              <a:rPr lang="en-US" sz="2800"/>
              <a:t>Total of</a:t>
            </a:r>
          </a:p>
        </p:txBody>
      </p:sp>
      <p:sp>
        <p:nvSpPr>
          <p:cNvPr id="122889" name="Rectangle 2057"/>
          <p:cNvSpPr>
            <a:spLocks noChangeArrowheads="1"/>
          </p:cNvSpPr>
          <p:nvPr/>
        </p:nvSpPr>
        <p:spPr bwMode="auto">
          <a:xfrm>
            <a:off x="6096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400">
                <a:solidFill>
                  <a:schemeClr val="tx2"/>
                </a:solidFill>
              </a:rPr>
              <a:t>Math Terms for 2 Cubes</a:t>
            </a:r>
          </a:p>
        </p:txBody>
      </p:sp>
    </p:spTree>
  </p:cSld>
  <p:clrMapOvr>
    <a:masterClrMapping/>
  </p:clrMapOvr>
  <p:transition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5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What are terms for Addition?</a:t>
            </a:r>
          </a:p>
        </p:txBody>
      </p:sp>
    </p:spTree>
  </p:cSld>
  <p:clrMapOvr>
    <a:masterClrMapping/>
  </p:clrMapOvr>
  <p:transition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3" name="Rectangle 103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362200"/>
            <a:ext cx="6400800" cy="3276600"/>
          </a:xfrm>
        </p:spPr>
        <p:txBody>
          <a:bodyPr/>
          <a:lstStyle/>
          <a:p>
            <a:r>
              <a:rPr lang="en-US"/>
              <a:t>Please Excuse My Dear Aunt Sally</a:t>
            </a:r>
          </a:p>
          <a:p>
            <a:endParaRPr lang="en-US"/>
          </a:p>
          <a:p>
            <a:r>
              <a:rPr lang="en-US"/>
              <a:t>PEDMAS</a:t>
            </a:r>
          </a:p>
        </p:txBody>
      </p:sp>
      <p:sp>
        <p:nvSpPr>
          <p:cNvPr id="126984" name="Rectangle 1032"/>
          <p:cNvSpPr>
            <a:spLocks noChangeArrowheads="1"/>
          </p:cNvSpPr>
          <p:nvPr/>
        </p:nvSpPr>
        <p:spPr bwMode="auto">
          <a:xfrm>
            <a:off x="6096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400">
                <a:solidFill>
                  <a:schemeClr val="tx2"/>
                </a:solidFill>
              </a:rPr>
              <a:t>Math Terms for 3 Cubes</a:t>
            </a:r>
          </a:p>
        </p:txBody>
      </p:sp>
    </p:spTree>
  </p:cSld>
  <p:clrMapOvr>
    <a:masterClrMapping/>
  </p:clrMapOvr>
  <p:transition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031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/>
              <a:t>What is the Acronym for Order of Operation?</a:t>
            </a:r>
          </a:p>
        </p:txBody>
      </p:sp>
    </p:spTree>
  </p:cSld>
  <p:clrMapOvr>
    <a:masterClrMapping/>
  </p:clrMapOvr>
  <p:transition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9" name="Rectangle 103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286000"/>
            <a:ext cx="6400800" cy="3352800"/>
          </a:xfrm>
        </p:spPr>
        <p:txBody>
          <a:bodyPr/>
          <a:lstStyle/>
          <a:p>
            <a:r>
              <a:rPr lang="en-US"/>
              <a:t>Terms used to show that you need to multiply</a:t>
            </a:r>
          </a:p>
        </p:txBody>
      </p:sp>
      <p:sp>
        <p:nvSpPr>
          <p:cNvPr id="131082" name="Rectangle 1034"/>
          <p:cNvSpPr>
            <a:spLocks noChangeArrowheads="1"/>
          </p:cNvSpPr>
          <p:nvPr/>
        </p:nvSpPr>
        <p:spPr bwMode="auto">
          <a:xfrm>
            <a:off x="762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400">
                <a:solidFill>
                  <a:schemeClr val="tx2"/>
                </a:solidFill>
              </a:rPr>
              <a:t>Math Terms for 4 Cubes</a:t>
            </a:r>
          </a:p>
        </p:txBody>
      </p:sp>
    </p:spTree>
  </p:cSld>
  <p:clrMapOvr>
    <a:masterClrMapping/>
  </p:clrMapOvr>
  <p:transition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29" name="Rectangle 205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676400"/>
            <a:ext cx="6400800" cy="39624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What are:</a:t>
            </a:r>
          </a:p>
          <a:p>
            <a:pPr>
              <a:lnSpc>
                <a:spcPct val="90000"/>
              </a:lnSpc>
            </a:pPr>
            <a:r>
              <a:rPr lang="en-US" sz="2800"/>
              <a:t>times</a:t>
            </a:r>
          </a:p>
          <a:p>
            <a:pPr>
              <a:lnSpc>
                <a:spcPct val="90000"/>
              </a:lnSpc>
            </a:pPr>
            <a:r>
              <a:rPr lang="en-US" sz="2800"/>
              <a:t>product</a:t>
            </a:r>
          </a:p>
          <a:p>
            <a:pPr>
              <a:lnSpc>
                <a:spcPct val="90000"/>
              </a:lnSpc>
            </a:pPr>
            <a:r>
              <a:rPr lang="en-US" sz="2800"/>
              <a:t> multiplied by</a:t>
            </a:r>
          </a:p>
          <a:p>
            <a:pPr>
              <a:lnSpc>
                <a:spcPct val="90000"/>
              </a:lnSpc>
            </a:pPr>
            <a:r>
              <a:rPr lang="en-US" sz="2800"/>
              <a:t>at</a:t>
            </a:r>
          </a:p>
          <a:p>
            <a:pPr>
              <a:lnSpc>
                <a:spcPct val="90000"/>
              </a:lnSpc>
            </a:pPr>
            <a:r>
              <a:rPr lang="en-US" sz="2800"/>
              <a:t>of</a:t>
            </a:r>
          </a:p>
          <a:p>
            <a:pPr>
              <a:lnSpc>
                <a:spcPct val="90000"/>
              </a:lnSpc>
            </a:pPr>
            <a:r>
              <a:rPr lang="en-US" sz="2800"/>
              <a:t>twice</a:t>
            </a:r>
          </a:p>
          <a:p>
            <a:pPr>
              <a:lnSpc>
                <a:spcPct val="90000"/>
              </a:lnSpc>
            </a:pPr>
            <a:r>
              <a:rPr lang="en-US" sz="2800"/>
              <a:t>doubled </a:t>
            </a:r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937125" y="28638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19400"/>
            <a:ext cx="6400800" cy="2819400"/>
          </a:xfrm>
          <a:noFill/>
          <a:ln/>
        </p:spPr>
        <p:txBody>
          <a:bodyPr/>
          <a:lstStyle/>
          <a:p>
            <a:r>
              <a:rPr lang="en-US"/>
              <a:t>An unknown number is called a variable because its value can vary</a:t>
            </a:r>
          </a:p>
          <a:p>
            <a:r>
              <a:rPr lang="en-US"/>
              <a:t>Examples:</a:t>
            </a:r>
          </a:p>
          <a:p>
            <a:r>
              <a:rPr lang="en-US"/>
              <a:t>x  y  a  b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09600" y="8382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Properties for 1 Cube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5" name="Rectangle 103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3505200"/>
          </a:xfrm>
        </p:spPr>
        <p:txBody>
          <a:bodyPr/>
          <a:lstStyle/>
          <a:p>
            <a:r>
              <a:rPr lang="en-US"/>
              <a:t>Divided by</a:t>
            </a:r>
          </a:p>
          <a:p>
            <a:r>
              <a:rPr lang="en-US"/>
              <a:t>Quotient</a:t>
            </a:r>
          </a:p>
          <a:p>
            <a:r>
              <a:rPr lang="en-US"/>
              <a:t>Ratio</a:t>
            </a:r>
          </a:p>
          <a:p>
            <a:r>
              <a:rPr lang="en-US"/>
              <a:t>per </a:t>
            </a:r>
          </a:p>
        </p:txBody>
      </p:sp>
      <p:sp>
        <p:nvSpPr>
          <p:cNvPr id="135178" name="Rectangle 1034"/>
          <p:cNvSpPr>
            <a:spLocks noChangeArrowheads="1"/>
          </p:cNvSpPr>
          <p:nvPr/>
        </p:nvSpPr>
        <p:spPr bwMode="auto">
          <a:xfrm>
            <a:off x="762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400">
                <a:solidFill>
                  <a:schemeClr val="tx2"/>
                </a:solidFill>
              </a:rPr>
              <a:t>Math Terms for 5 Cubes</a:t>
            </a:r>
          </a:p>
        </p:txBody>
      </p:sp>
    </p:spTree>
  </p:cSld>
  <p:clrMapOvr>
    <a:masterClrMapping/>
  </p:clrMapOvr>
  <p:transition>
    <p:zo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223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What are the terms for division?</a:t>
            </a:r>
          </a:p>
        </p:txBody>
      </p:sp>
    </p:spTree>
  </p:cSld>
  <p:clrMapOvr>
    <a:masterClrMapping/>
  </p:clrMapOvr>
  <p:transition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0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n-US" sz="4000"/>
              <a:t>Good Vs. Bad Samples for 1 Cube</a:t>
            </a:r>
          </a:p>
        </p:txBody>
      </p:sp>
      <p:sp>
        <p:nvSpPr>
          <p:cNvPr id="139271" name="Rectangle 205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362200"/>
            <a:ext cx="6400800" cy="3276600"/>
          </a:xfrm>
        </p:spPr>
        <p:txBody>
          <a:bodyPr/>
          <a:lstStyle/>
          <a:p>
            <a:r>
              <a:rPr lang="en-US"/>
              <a:t>You ask every fifth person at a basketball game what their favorite sport is.</a:t>
            </a:r>
          </a:p>
        </p:txBody>
      </p:sp>
    </p:spTree>
  </p:cSld>
  <p:clrMapOvr>
    <a:masterClrMapping/>
  </p:clrMapOvr>
  <p:transition>
    <p:zo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319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What is a bad sample?</a:t>
            </a:r>
          </a:p>
        </p:txBody>
      </p:sp>
    </p:spTree>
  </p:cSld>
  <p:clrMapOvr>
    <a:masterClrMapping/>
  </p:clrMapOvr>
  <p:transition>
    <p:zo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7" name="Rectangle 205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362200"/>
            <a:ext cx="6400800" cy="3276600"/>
          </a:xfrm>
        </p:spPr>
        <p:txBody>
          <a:bodyPr/>
          <a:lstStyle/>
          <a:p>
            <a:r>
              <a:rPr lang="en-US"/>
              <a:t>You ask everyone in tenth grade if they are going to the homecoming dance.</a:t>
            </a:r>
          </a:p>
        </p:txBody>
      </p:sp>
      <p:sp>
        <p:nvSpPr>
          <p:cNvPr id="143368" name="Rectangle 2056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1143000"/>
          </a:xfrm>
          <a:noFill/>
          <a:ln/>
        </p:spPr>
        <p:txBody>
          <a:bodyPr/>
          <a:lstStyle/>
          <a:p>
            <a:r>
              <a:rPr lang="en-US" sz="4000"/>
              <a:t>Good Vs. Bad Samples for 2 Cubes</a:t>
            </a:r>
          </a:p>
        </p:txBody>
      </p:sp>
    </p:spTree>
  </p:cSld>
  <p:clrMapOvr>
    <a:masterClrMapping/>
  </p:clrMapOvr>
  <p:transition>
    <p:zo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1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What is a bad sample?</a:t>
            </a:r>
          </a:p>
        </p:txBody>
      </p:sp>
    </p:spTree>
  </p:cSld>
  <p:clrMapOvr>
    <a:masterClrMapping/>
  </p:clrMapOvr>
  <p:transition>
    <p:zo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3" name="Rectangle 103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362200"/>
            <a:ext cx="6400800" cy="3276600"/>
          </a:xfrm>
        </p:spPr>
        <p:txBody>
          <a:bodyPr/>
          <a:lstStyle/>
          <a:p>
            <a:r>
              <a:rPr lang="en-US"/>
              <a:t>You survey every other person coming out of the grocery store about their favorite vegetable.</a:t>
            </a:r>
          </a:p>
        </p:txBody>
      </p:sp>
      <p:sp>
        <p:nvSpPr>
          <p:cNvPr id="147464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  <a:noFill/>
          <a:ln/>
        </p:spPr>
        <p:txBody>
          <a:bodyPr/>
          <a:lstStyle/>
          <a:p>
            <a:r>
              <a:rPr lang="en-US" sz="4000"/>
              <a:t>Good Vs. Bad Samples for 3 Cubes</a:t>
            </a:r>
          </a:p>
        </p:txBody>
      </p:sp>
    </p:spTree>
  </p:cSld>
  <p:clrMapOvr>
    <a:masterClrMapping/>
  </p:clrMapOvr>
  <p:transition>
    <p:zo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What is a good sample?</a:t>
            </a:r>
          </a:p>
        </p:txBody>
      </p:sp>
    </p:spTree>
  </p:cSld>
  <p:clrMapOvr>
    <a:masterClrMapping/>
  </p:clrMapOvr>
  <p:transition>
    <p:zo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9" name="Rectangle 103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438400"/>
            <a:ext cx="6400800" cy="3200400"/>
          </a:xfrm>
        </p:spPr>
        <p:txBody>
          <a:bodyPr/>
          <a:lstStyle/>
          <a:p>
            <a:r>
              <a:rPr lang="en-US"/>
              <a:t>You ask all the eleventh grade teachers what their favorite ice cream is.</a:t>
            </a:r>
          </a:p>
        </p:txBody>
      </p:sp>
      <p:sp>
        <p:nvSpPr>
          <p:cNvPr id="151560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1143000"/>
          </a:xfrm>
          <a:noFill/>
          <a:ln/>
        </p:spPr>
        <p:txBody>
          <a:bodyPr/>
          <a:lstStyle/>
          <a:p>
            <a:r>
              <a:rPr lang="en-US" sz="4000"/>
              <a:t>Good Vs. Bad Samples for 4 Cubes</a:t>
            </a:r>
          </a:p>
        </p:txBody>
      </p:sp>
    </p:spTree>
  </p:cSld>
  <p:clrMapOvr>
    <a:masterClrMapping/>
  </p:clrMapOvr>
  <p:transition>
    <p:zo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What is a bad sample?</a:t>
            </a:r>
          </a:p>
        </p:txBody>
      </p: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4277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4752975" y="255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5428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What is a Variable?</a:t>
            </a:r>
          </a:p>
        </p:txBody>
      </p:sp>
    </p:spTree>
  </p:cSld>
  <p:clrMapOvr>
    <a:masterClrMapping/>
  </p:clrMapOvr>
  <p:transition advClick="0">
    <p:zoom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5" name="Rectangle 103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3505200"/>
          </a:xfrm>
        </p:spPr>
        <p:txBody>
          <a:bodyPr/>
          <a:lstStyle/>
          <a:p>
            <a:r>
              <a:rPr lang="en-US"/>
              <a:t>You survey everyone other person coming out of Burger King their favorite value meal for Burger King</a:t>
            </a:r>
          </a:p>
        </p:txBody>
      </p:sp>
      <p:sp>
        <p:nvSpPr>
          <p:cNvPr id="155656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  <a:noFill/>
          <a:ln/>
        </p:spPr>
        <p:txBody>
          <a:bodyPr/>
          <a:lstStyle/>
          <a:p>
            <a:r>
              <a:rPr lang="en-US" sz="4000"/>
              <a:t>Good Vs. Bad Samples for 5 Cubes</a:t>
            </a:r>
          </a:p>
        </p:txBody>
      </p:sp>
    </p:spTree>
  </p:cSld>
  <p:clrMapOvr>
    <a:masterClrMapping/>
  </p:clrMapOvr>
  <p:transition>
    <p:zoom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What is a good sample?</a:t>
            </a:r>
          </a:p>
        </p:txBody>
      </p:sp>
    </p:spTree>
  </p:cSld>
  <p:clrMapOvr>
    <a:masterClrMapping/>
  </p:clrMapOvr>
  <p:transition>
    <p:zoom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51" name="Rectangle 103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828800"/>
            <a:ext cx="6400800" cy="3352800"/>
          </a:xfrm>
        </p:spPr>
        <p:txBody>
          <a:bodyPr/>
          <a:lstStyle/>
          <a:p>
            <a:r>
              <a:rPr lang="en-US"/>
              <a:t>Favorite Flavor of Ice Cream</a:t>
            </a:r>
          </a:p>
        </p:txBody>
      </p:sp>
      <p:sp>
        <p:nvSpPr>
          <p:cNvPr id="159753" name="Rectangle 1033"/>
          <p:cNvSpPr>
            <a:spLocks noChangeArrowheads="1"/>
          </p:cNvSpPr>
          <p:nvPr/>
        </p:nvSpPr>
        <p:spPr bwMode="auto">
          <a:xfrm>
            <a:off x="762000" y="685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400">
                <a:solidFill>
                  <a:schemeClr val="tx2"/>
                </a:solidFill>
              </a:rPr>
              <a:t>Frequency Tables for 1 Cube</a:t>
            </a:r>
          </a:p>
        </p:txBody>
      </p:sp>
      <p:graphicFrame>
        <p:nvGraphicFramePr>
          <p:cNvPr id="159784" name="Group 1064"/>
          <p:cNvGraphicFramePr>
            <a:graphicFrameLocks noGrp="1"/>
          </p:cNvGraphicFramePr>
          <p:nvPr/>
        </p:nvGraphicFramePr>
        <p:xfrm>
          <a:off x="1981200" y="2743200"/>
          <a:ext cx="5638800" cy="2174875"/>
        </p:xfrm>
        <a:graphic>
          <a:graphicData uri="http://schemas.openxmlformats.org/drawingml/2006/table">
            <a:tbl>
              <a:tblPr/>
              <a:tblGrid>
                <a:gridCol w="1879600"/>
                <a:gridCol w="1879600"/>
                <a:gridCol w="1879600"/>
              </a:tblGrid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Flavor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Vanilla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||||||||||||||||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Chocolate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||||||||||||||||||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Strawberry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|||||||||||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9794" name="Text Box 1074"/>
          <p:cNvSpPr txBox="1">
            <a:spLocks noChangeArrowheads="1"/>
          </p:cNvSpPr>
          <p:nvPr/>
        </p:nvSpPr>
        <p:spPr bwMode="auto">
          <a:xfrm>
            <a:off x="4708525" y="4338638"/>
            <a:ext cx="245427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59795" name="Text Box 1075"/>
          <p:cNvSpPr txBox="1">
            <a:spLocks noChangeArrowheads="1"/>
          </p:cNvSpPr>
          <p:nvPr/>
        </p:nvSpPr>
        <p:spPr bwMode="auto">
          <a:xfrm>
            <a:off x="2133600" y="5105400"/>
            <a:ext cx="4648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How many people like Chocolate Ice Cream?</a:t>
            </a:r>
          </a:p>
        </p:txBody>
      </p:sp>
    </p:spTree>
  </p:cSld>
  <p:clrMapOvr>
    <a:masterClrMapping/>
  </p:clrMapOvr>
  <p:transition>
    <p:zoom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0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/>
          <a:p>
            <a:r>
              <a:rPr lang="en-US"/>
              <a:t>What is 18?</a:t>
            </a:r>
          </a:p>
        </p:txBody>
      </p:sp>
    </p:spTree>
  </p:cSld>
  <p:clrMapOvr>
    <a:masterClrMapping/>
  </p:clrMapOvr>
  <p:transition>
    <p:zoom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7" name="Rectangle 1031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1828800"/>
            <a:ext cx="6400800" cy="3810000"/>
          </a:xfrm>
        </p:spPr>
        <p:txBody>
          <a:bodyPr/>
          <a:lstStyle/>
          <a:p>
            <a:r>
              <a:rPr lang="en-US"/>
              <a:t>Licensed to Drive</a:t>
            </a:r>
          </a:p>
          <a:p>
            <a:endParaRPr lang="en-US"/>
          </a:p>
        </p:txBody>
      </p:sp>
      <p:sp>
        <p:nvSpPr>
          <p:cNvPr id="163848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Frequency Tables for 2 Cubes</a:t>
            </a:r>
          </a:p>
        </p:txBody>
      </p:sp>
      <p:graphicFrame>
        <p:nvGraphicFramePr>
          <p:cNvPr id="163877" name="Group 1061"/>
          <p:cNvGraphicFramePr>
            <a:graphicFrameLocks noGrp="1"/>
          </p:cNvGraphicFramePr>
          <p:nvPr/>
        </p:nvGraphicFramePr>
        <p:xfrm>
          <a:off x="2057400" y="2438400"/>
          <a:ext cx="5105400" cy="2870200"/>
        </p:xfrm>
        <a:graphic>
          <a:graphicData uri="http://schemas.openxmlformats.org/drawingml/2006/table">
            <a:tbl>
              <a:tblPr/>
              <a:tblGrid>
                <a:gridCol w="1701800"/>
                <a:gridCol w="1701800"/>
                <a:gridCol w="1701800"/>
              </a:tblGrid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|||||||||||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||||||||||||||||||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|||||||||||||||||||||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3878" name="Text Box 1062"/>
          <p:cNvSpPr txBox="1">
            <a:spLocks noChangeArrowheads="1"/>
          </p:cNvSpPr>
          <p:nvPr/>
        </p:nvSpPr>
        <p:spPr bwMode="auto">
          <a:xfrm>
            <a:off x="2057400" y="5334000"/>
            <a:ext cx="5105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How many more 18 year old students have their license than 16 year olds?</a:t>
            </a:r>
          </a:p>
        </p:txBody>
      </p:sp>
    </p:spTree>
  </p:cSld>
  <p:clrMapOvr>
    <a:masterClrMapping/>
  </p:clrMapOvr>
  <p:transition>
    <p:zoom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89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/>
          <a:lstStyle/>
          <a:p>
            <a:r>
              <a:rPr lang="en-US"/>
              <a:t>What is 10 more?  </a:t>
            </a:r>
          </a:p>
          <a:p>
            <a:r>
              <a:rPr lang="en-US"/>
              <a:t>(21-11= 10)</a:t>
            </a:r>
          </a:p>
        </p:txBody>
      </p:sp>
    </p:spTree>
  </p:cSld>
  <p:clrMapOvr>
    <a:masterClrMapping/>
  </p:clrMapOvr>
  <p:transition>
    <p:zoom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8" name="Rectangle 1034"/>
          <p:cNvSpPr>
            <a:spLocks noChangeArrowheads="1"/>
          </p:cNvSpPr>
          <p:nvPr/>
        </p:nvSpPr>
        <p:spPr bwMode="auto">
          <a:xfrm>
            <a:off x="6858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400">
                <a:solidFill>
                  <a:schemeClr val="tx2"/>
                </a:solidFill>
              </a:rPr>
              <a:t>Frequency Tables for 3 Cubes</a:t>
            </a:r>
          </a:p>
        </p:txBody>
      </p:sp>
      <p:sp>
        <p:nvSpPr>
          <p:cNvPr id="176140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685800" y="1905000"/>
            <a:ext cx="7772400" cy="609600"/>
          </a:xfrm>
          <a:noFill/>
          <a:ln/>
        </p:spPr>
        <p:txBody>
          <a:bodyPr/>
          <a:lstStyle/>
          <a:p>
            <a:r>
              <a:rPr lang="en-US" sz="2800"/>
              <a:t>Three Point Shots Shot per Game Last Season</a:t>
            </a:r>
          </a:p>
        </p:txBody>
      </p:sp>
      <p:graphicFrame>
        <p:nvGraphicFramePr>
          <p:cNvPr id="176168" name="Group 1064"/>
          <p:cNvGraphicFramePr>
            <a:graphicFrameLocks noGrp="1"/>
          </p:cNvGraphicFramePr>
          <p:nvPr/>
        </p:nvGraphicFramePr>
        <p:xfrm>
          <a:off x="1524000" y="2514600"/>
          <a:ext cx="6096000" cy="271780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Number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0-1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||||||||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2-3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||||||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4-5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||||||||||||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6-7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||||||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6169" name="Text Box 1065"/>
          <p:cNvSpPr txBox="1">
            <a:spLocks noChangeArrowheads="1"/>
          </p:cNvSpPr>
          <p:nvPr/>
        </p:nvSpPr>
        <p:spPr bwMode="auto">
          <a:xfrm>
            <a:off x="1295400" y="5486400"/>
            <a:ext cx="6705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How many three point shots were made all season?</a:t>
            </a:r>
          </a:p>
        </p:txBody>
      </p:sp>
    </p:spTree>
  </p:cSld>
  <p:clrMapOvr>
    <a:masterClrMapping/>
  </p:clrMapOvr>
  <p:transition>
    <p:zoom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99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981200"/>
            <a:ext cx="6400800" cy="3657600"/>
          </a:xfrm>
        </p:spPr>
        <p:txBody>
          <a:bodyPr/>
          <a:lstStyle/>
          <a:p>
            <a:r>
              <a:rPr lang="en-US"/>
              <a:t>What is 32?</a:t>
            </a:r>
          </a:p>
        </p:txBody>
      </p:sp>
    </p:spTree>
  </p:cSld>
  <p:clrMapOvr>
    <a:masterClrMapping/>
  </p:clrMapOvr>
  <p:transition>
    <p:zoom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9" name="Rectangle 103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676400"/>
            <a:ext cx="6400800" cy="3962400"/>
          </a:xfrm>
        </p:spPr>
        <p:txBody>
          <a:bodyPr/>
          <a:lstStyle/>
          <a:p>
            <a:r>
              <a:rPr lang="en-US"/>
              <a:t>Favorite Music</a:t>
            </a:r>
          </a:p>
          <a:p>
            <a:endParaRPr lang="en-US"/>
          </a:p>
        </p:txBody>
      </p:sp>
      <p:sp>
        <p:nvSpPr>
          <p:cNvPr id="172040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533400" y="3810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Frequency Tables for 4 Cubes</a:t>
            </a:r>
          </a:p>
        </p:txBody>
      </p:sp>
      <p:graphicFrame>
        <p:nvGraphicFramePr>
          <p:cNvPr id="172081" name="Group 1073"/>
          <p:cNvGraphicFramePr>
            <a:graphicFrameLocks noGrp="1"/>
          </p:cNvGraphicFramePr>
          <p:nvPr/>
        </p:nvGraphicFramePr>
        <p:xfrm>
          <a:off x="1524000" y="2362200"/>
          <a:ext cx="6096000" cy="266700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Music Type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Rap/Hip Hop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||||||||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Country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|||||||||||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Rock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||||||||||||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Heavy Metal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|||||||||||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2082" name="Text Box 1074"/>
          <p:cNvSpPr txBox="1">
            <a:spLocks noChangeArrowheads="1"/>
          </p:cNvSpPr>
          <p:nvPr/>
        </p:nvSpPr>
        <p:spPr bwMode="auto">
          <a:xfrm>
            <a:off x="990600" y="5257800"/>
            <a:ext cx="7239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How many more students like Rock and Country than Rap and Heavy Metal?</a:t>
            </a:r>
          </a:p>
        </p:txBody>
      </p:sp>
    </p:spTree>
  </p:cSld>
  <p:clrMapOvr>
    <a:masterClrMapping/>
  </p:clrMapOvr>
  <p:transition>
    <p:zoom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08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What is 4?</a:t>
            </a:r>
          </a:p>
          <a:p>
            <a:r>
              <a:rPr lang="en-US"/>
              <a:t>(23-19 = 4)</a:t>
            </a:r>
          </a:p>
        </p:txBody>
      </p:sp>
      <p:sp>
        <p:nvSpPr>
          <p:cNvPr id="174089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Frequency Tables for 5 Cubes</a:t>
            </a:r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331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549775" y="30527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2400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895600"/>
            <a:ext cx="7772400" cy="1143000"/>
          </a:xfrm>
        </p:spPr>
        <p:txBody>
          <a:bodyPr/>
          <a:lstStyle/>
          <a:p>
            <a:r>
              <a:rPr lang="en-US"/>
              <a:t>Numeric Expression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6096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400">
                <a:solidFill>
                  <a:schemeClr val="tx2"/>
                </a:solidFill>
              </a:rPr>
              <a:t>Properties for 2 Cubes</a:t>
            </a:r>
          </a:p>
        </p:txBody>
      </p:sp>
    </p:spTree>
  </p:cSld>
  <p:clrMapOvr>
    <a:masterClrMapping/>
  </p:clrMapOvr>
  <p:transition>
    <p:zoom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752600"/>
            <a:ext cx="6400800" cy="3886200"/>
          </a:xfrm>
        </p:spPr>
        <p:txBody>
          <a:bodyPr/>
          <a:lstStyle/>
          <a:p>
            <a:r>
              <a:rPr lang="en-US"/>
              <a:t>Students in Class</a:t>
            </a:r>
          </a:p>
          <a:p>
            <a:endParaRPr lang="en-US"/>
          </a:p>
        </p:txBody>
      </p:sp>
      <p:sp>
        <p:nvSpPr>
          <p:cNvPr id="16794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09600" y="3810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Frequency Tables for 5 Cubes</a:t>
            </a:r>
          </a:p>
        </p:txBody>
      </p:sp>
      <p:graphicFrame>
        <p:nvGraphicFramePr>
          <p:cNvPr id="167972" name="Group 36"/>
          <p:cNvGraphicFramePr>
            <a:graphicFrameLocks noGrp="1"/>
          </p:cNvGraphicFramePr>
          <p:nvPr/>
        </p:nvGraphicFramePr>
        <p:xfrm>
          <a:off x="1447800" y="2362200"/>
          <a:ext cx="6172200" cy="279400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Class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Freshmen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Sophomores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Juniors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Seniors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7973" name="Text Box 37"/>
          <p:cNvSpPr txBox="1">
            <a:spLocks noChangeArrowheads="1"/>
          </p:cNvSpPr>
          <p:nvPr/>
        </p:nvSpPr>
        <p:spPr bwMode="auto">
          <a:xfrm>
            <a:off x="1219200" y="5334000"/>
            <a:ext cx="6553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Ask students to raise their hands and tally up the results.  Which class has the most students in this mod?</a:t>
            </a:r>
          </a:p>
        </p:txBody>
      </p:sp>
    </p:spTree>
  </p:cSld>
  <p:clrMapOvr>
    <a:masterClrMapping/>
  </p:clrMapOvr>
  <p:transition>
    <p:zoom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818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286000"/>
            <a:ext cx="6400800" cy="1752600"/>
          </a:xfrm>
        </p:spPr>
        <p:txBody>
          <a:bodyPr/>
          <a:lstStyle/>
          <a:p>
            <a:r>
              <a:rPr lang="en-US"/>
              <a:t>What is… Answers will vary.</a:t>
            </a:r>
          </a:p>
        </p:txBody>
      </p:sp>
    </p:spTree>
  </p:cSld>
  <p:clrMapOvr>
    <a:masterClrMapping/>
  </p:clrMapOvr>
  <p:transition>
    <p:zoom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31" name="Rectangle 103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752600"/>
            <a:ext cx="6400800" cy="3886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/>
              <a:t>Stem		Leaf</a:t>
            </a:r>
          </a:p>
          <a:p>
            <a:pPr algn="l">
              <a:lnSpc>
                <a:spcPct val="90000"/>
              </a:lnSpc>
            </a:pPr>
            <a:r>
              <a:rPr lang="en-US"/>
              <a:t>1		0111379</a:t>
            </a:r>
          </a:p>
          <a:p>
            <a:pPr algn="l">
              <a:lnSpc>
                <a:spcPct val="90000"/>
              </a:lnSpc>
            </a:pPr>
            <a:r>
              <a:rPr lang="en-US"/>
              <a:t>2		22344448</a:t>
            </a:r>
          </a:p>
          <a:p>
            <a:pPr algn="l">
              <a:lnSpc>
                <a:spcPct val="90000"/>
              </a:lnSpc>
            </a:pPr>
            <a:r>
              <a:rPr lang="en-US"/>
              <a:t>3		00158</a:t>
            </a:r>
          </a:p>
          <a:p>
            <a:pPr algn="l">
              <a:lnSpc>
                <a:spcPct val="90000"/>
              </a:lnSpc>
            </a:pPr>
            <a:r>
              <a:rPr lang="en-US"/>
              <a:t>				Key: 1</a:t>
            </a:r>
            <a:r>
              <a:rPr lang="en-US">
                <a:cs typeface="Times New Roman" pitchFamily="18" charset="0"/>
              </a:rPr>
              <a:t>|0 = 10</a:t>
            </a:r>
          </a:p>
          <a:p>
            <a:pPr algn="l">
              <a:lnSpc>
                <a:spcPct val="90000"/>
              </a:lnSpc>
            </a:pPr>
            <a:r>
              <a:rPr lang="en-US"/>
              <a:t>Which number occurs most frequently?</a:t>
            </a:r>
          </a:p>
        </p:txBody>
      </p:sp>
      <p:sp>
        <p:nvSpPr>
          <p:cNvPr id="180232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09600" y="4572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Stem &amp; Leaf Tables for 1 Cube</a:t>
            </a:r>
          </a:p>
        </p:txBody>
      </p:sp>
      <p:sp>
        <p:nvSpPr>
          <p:cNvPr id="180233" name="Line 1033"/>
          <p:cNvSpPr>
            <a:spLocks noChangeShapeType="1"/>
          </p:cNvSpPr>
          <p:nvPr/>
        </p:nvSpPr>
        <p:spPr bwMode="auto">
          <a:xfrm>
            <a:off x="1371600" y="2209800"/>
            <a:ext cx="594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0235" name="Line 1035"/>
          <p:cNvSpPr>
            <a:spLocks noChangeShapeType="1"/>
          </p:cNvSpPr>
          <p:nvPr/>
        </p:nvSpPr>
        <p:spPr bwMode="auto">
          <a:xfrm>
            <a:off x="2590800" y="17526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8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05000"/>
            <a:ext cx="6400800" cy="1752600"/>
          </a:xfrm>
        </p:spPr>
        <p:txBody>
          <a:bodyPr/>
          <a:lstStyle/>
          <a:p>
            <a:r>
              <a:rPr lang="en-US"/>
              <a:t>What is 24?</a:t>
            </a:r>
          </a:p>
        </p:txBody>
      </p:sp>
    </p:spTree>
  </p:cSld>
  <p:clrMapOvr>
    <a:masterClrMapping/>
  </p:clrMapOvr>
  <p:transition>
    <p:zoom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7" name="Rectangle 103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447800"/>
            <a:ext cx="6400800" cy="3276600"/>
          </a:xfrm>
        </p:spPr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184328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Stem &amp; Leaf Tables for 2 Cubes</a:t>
            </a:r>
          </a:p>
        </p:txBody>
      </p:sp>
      <p:pic>
        <p:nvPicPr>
          <p:cNvPr id="190476" name="Picture 1036" descr="algca_174f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1911350"/>
            <a:ext cx="5486400" cy="2498725"/>
          </a:xfrm>
          <a:prstGeom prst="rect">
            <a:avLst/>
          </a:prstGeom>
          <a:solidFill>
            <a:srgbClr val="3366FF"/>
          </a:solidFill>
        </p:spPr>
      </p:pic>
      <p:sp>
        <p:nvSpPr>
          <p:cNvPr id="190477" name="Text Box 1037"/>
          <p:cNvSpPr txBox="1">
            <a:spLocks noChangeArrowheads="1"/>
          </p:cNvSpPr>
          <p:nvPr/>
        </p:nvSpPr>
        <p:spPr bwMode="auto">
          <a:xfrm>
            <a:off x="1143000" y="4953000"/>
            <a:ext cx="7010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What is the highest value? </a:t>
            </a:r>
          </a:p>
        </p:txBody>
      </p:sp>
    </p:spTree>
  </p:cSld>
  <p:clrMapOvr>
    <a:masterClrMapping/>
  </p:clrMapOvr>
  <p:transition>
    <p:zoom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7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600200"/>
            <a:ext cx="6400800" cy="1752600"/>
          </a:xfrm>
        </p:spPr>
        <p:txBody>
          <a:bodyPr/>
          <a:lstStyle/>
          <a:p>
            <a:r>
              <a:rPr lang="en-US"/>
              <a:t>What is 98?</a:t>
            </a:r>
          </a:p>
        </p:txBody>
      </p:sp>
    </p:spTree>
  </p:cSld>
  <p:clrMapOvr>
    <a:masterClrMapping/>
  </p:clrMapOvr>
  <p:transition>
    <p:zoom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3" name="Rectangle 103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905000"/>
            <a:ext cx="6400800" cy="3200400"/>
          </a:xfrm>
        </p:spPr>
        <p:txBody>
          <a:bodyPr/>
          <a:lstStyle/>
          <a:p>
            <a:pPr marL="609600" indent="-609600" algn="l"/>
            <a:r>
              <a:rPr lang="en-US" sz="2800"/>
              <a:t>Stem		Leaf</a:t>
            </a:r>
          </a:p>
          <a:p>
            <a:pPr marL="609600" indent="-609600" algn="l"/>
            <a:r>
              <a:rPr lang="en-US" sz="2800"/>
              <a:t>10		236789</a:t>
            </a:r>
          </a:p>
          <a:p>
            <a:pPr marL="609600" indent="-609600" algn="l"/>
            <a:r>
              <a:rPr lang="en-US" sz="2800"/>
              <a:t>11		345567</a:t>
            </a:r>
          </a:p>
          <a:p>
            <a:pPr marL="609600" indent="-609600" algn="l"/>
            <a:r>
              <a:rPr lang="en-US" sz="2800"/>
              <a:t>12		00456667</a:t>
            </a:r>
          </a:p>
          <a:p>
            <a:pPr marL="609600" indent="-609600" algn="l">
              <a:buFontTx/>
              <a:buAutoNum type="arabicPlain" startAt="13"/>
            </a:pPr>
            <a:r>
              <a:rPr lang="en-US" sz="2800"/>
              <a:t>    001123 	</a:t>
            </a:r>
          </a:p>
          <a:p>
            <a:pPr marL="609600" indent="-609600" algn="l"/>
            <a:r>
              <a:rPr lang="en-US" sz="2800"/>
              <a:t>Key 10|2= 102</a:t>
            </a:r>
          </a:p>
        </p:txBody>
      </p:sp>
      <p:sp>
        <p:nvSpPr>
          <p:cNvPr id="188424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Stem &amp; Leaf Tables for 3 Cubes</a:t>
            </a:r>
          </a:p>
        </p:txBody>
      </p:sp>
      <p:sp>
        <p:nvSpPr>
          <p:cNvPr id="194571" name="Line 1035"/>
          <p:cNvSpPr>
            <a:spLocks noChangeShapeType="1"/>
          </p:cNvSpPr>
          <p:nvPr/>
        </p:nvSpPr>
        <p:spPr bwMode="auto">
          <a:xfrm>
            <a:off x="1447800" y="2438400"/>
            <a:ext cx="601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572" name="Line 1036"/>
          <p:cNvSpPr>
            <a:spLocks noChangeShapeType="1"/>
          </p:cNvSpPr>
          <p:nvPr/>
        </p:nvSpPr>
        <p:spPr bwMode="auto">
          <a:xfrm>
            <a:off x="2209800" y="19812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573" name="Text Box 1037"/>
          <p:cNvSpPr txBox="1">
            <a:spLocks noChangeArrowheads="1"/>
          </p:cNvSpPr>
          <p:nvPr/>
        </p:nvSpPr>
        <p:spPr bwMode="auto">
          <a:xfrm>
            <a:off x="1066800" y="50292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How many numbers are greater than 120?</a:t>
            </a:r>
          </a:p>
        </p:txBody>
      </p:sp>
    </p:spTree>
  </p:cSld>
  <p:clrMapOvr>
    <a:masterClrMapping/>
  </p:clrMapOvr>
  <p:transition>
    <p:zoom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47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905000"/>
            <a:ext cx="6400800" cy="1752600"/>
          </a:xfrm>
        </p:spPr>
        <p:txBody>
          <a:bodyPr/>
          <a:lstStyle/>
          <a:p>
            <a:r>
              <a:rPr lang="en-US"/>
              <a:t>What is 12 numbers? </a:t>
            </a:r>
          </a:p>
        </p:txBody>
      </p:sp>
    </p:spTree>
  </p:cSld>
  <p:clrMapOvr>
    <a:masterClrMapping/>
  </p:clrMapOvr>
  <p:transition>
    <p:zoom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9" name="Rectangle 103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524000"/>
            <a:ext cx="6400800" cy="3276600"/>
          </a:xfrm>
        </p:spPr>
        <p:txBody>
          <a:bodyPr/>
          <a:lstStyle/>
          <a:p>
            <a:pPr algn="l"/>
            <a:r>
              <a:rPr lang="en-US"/>
              <a:t>Stem		Leaf</a:t>
            </a:r>
          </a:p>
          <a:p>
            <a:pPr algn="l"/>
            <a:r>
              <a:rPr lang="en-US"/>
              <a:t>2		346889</a:t>
            </a:r>
          </a:p>
          <a:p>
            <a:pPr algn="l"/>
            <a:r>
              <a:rPr lang="en-US"/>
              <a:t>3		00458</a:t>
            </a:r>
          </a:p>
          <a:p>
            <a:pPr algn="l"/>
            <a:r>
              <a:rPr lang="en-US"/>
              <a:t>4		11112</a:t>
            </a:r>
          </a:p>
          <a:p>
            <a:pPr algn="l"/>
            <a:r>
              <a:rPr lang="en-US"/>
              <a:t>				Key: 2|3 = 2’3”</a:t>
            </a:r>
          </a:p>
          <a:p>
            <a:pPr algn="l"/>
            <a:endParaRPr lang="en-US"/>
          </a:p>
          <a:p>
            <a:pPr algn="l"/>
            <a:endParaRPr lang="en-US"/>
          </a:p>
        </p:txBody>
      </p:sp>
      <p:sp>
        <p:nvSpPr>
          <p:cNvPr id="192520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Stem &amp; Leaf Tables for 4 Cubes</a:t>
            </a:r>
          </a:p>
        </p:txBody>
      </p:sp>
      <p:sp>
        <p:nvSpPr>
          <p:cNvPr id="198665" name="Line 1033"/>
          <p:cNvSpPr>
            <a:spLocks noChangeShapeType="1"/>
          </p:cNvSpPr>
          <p:nvPr/>
        </p:nvSpPr>
        <p:spPr bwMode="auto">
          <a:xfrm>
            <a:off x="1447800" y="2057400"/>
            <a:ext cx="548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66" name="Line 1034"/>
          <p:cNvSpPr>
            <a:spLocks noChangeShapeType="1"/>
          </p:cNvSpPr>
          <p:nvPr/>
        </p:nvSpPr>
        <p:spPr bwMode="auto">
          <a:xfrm>
            <a:off x="2514600" y="1600200"/>
            <a:ext cx="0" cy="320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67" name="Text Box 1035"/>
          <p:cNvSpPr txBox="1">
            <a:spLocks noChangeArrowheads="1"/>
          </p:cNvSpPr>
          <p:nvPr/>
        </p:nvSpPr>
        <p:spPr bwMode="auto">
          <a:xfrm>
            <a:off x="838200" y="4953000"/>
            <a:ext cx="7620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How many more students are 3’ or taller than those under 3’?</a:t>
            </a:r>
          </a:p>
        </p:txBody>
      </p:sp>
    </p:spTree>
  </p:cSld>
  <p:clrMapOvr>
    <a:masterClrMapping/>
  </p:clrMapOvr>
  <p:transition>
    <p:zoom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56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514600"/>
            <a:ext cx="6400800" cy="1752600"/>
          </a:xfrm>
        </p:spPr>
        <p:txBody>
          <a:bodyPr/>
          <a:lstStyle/>
          <a:p>
            <a:r>
              <a:rPr lang="en-US"/>
              <a:t>What is 4 students?</a:t>
            </a:r>
          </a:p>
          <a:p>
            <a:r>
              <a:rPr lang="en-US"/>
              <a:t>(10- 6=4)</a:t>
            </a:r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57" name="Rectangle 103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990600"/>
            <a:ext cx="6400800" cy="4648200"/>
          </a:xfrm>
        </p:spPr>
        <p:txBody>
          <a:bodyPr/>
          <a:lstStyle/>
          <a:p>
            <a:r>
              <a:rPr lang="en-US"/>
              <a:t>What is an expression that only contains numbers and operations?</a:t>
            </a:r>
          </a:p>
        </p:txBody>
      </p:sp>
    </p:spTree>
  </p:cSld>
  <p:clrMapOvr>
    <a:masterClrMapping/>
  </p:clrMapOvr>
  <p:transition>
    <p:zoom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752600"/>
            <a:ext cx="6400800" cy="3886200"/>
          </a:xfrm>
        </p:spPr>
        <p:txBody>
          <a:bodyPr/>
          <a:lstStyle/>
          <a:p>
            <a:r>
              <a:rPr lang="en-US"/>
              <a:t>Draw a Stem and Leaf Diagram for the following data:</a:t>
            </a:r>
          </a:p>
          <a:p>
            <a:pPr algn="l"/>
            <a:r>
              <a:rPr lang="en-US"/>
              <a:t>25		36		16		14</a:t>
            </a:r>
          </a:p>
          <a:p>
            <a:pPr algn="l"/>
            <a:r>
              <a:rPr lang="en-US"/>
              <a:t>42		16		27		36</a:t>
            </a:r>
          </a:p>
          <a:p>
            <a:pPr algn="l"/>
            <a:r>
              <a:rPr lang="en-US"/>
              <a:t>19		25		15		22</a:t>
            </a:r>
          </a:p>
          <a:p>
            <a:pPr algn="l"/>
            <a:r>
              <a:rPr lang="en-US"/>
              <a:t>12		20		16		39</a:t>
            </a:r>
          </a:p>
        </p:txBody>
      </p:sp>
      <p:sp>
        <p:nvSpPr>
          <p:cNvPr id="19661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Stem &amp; Leaf Tables for 5 Cubes</a:t>
            </a:r>
          </a:p>
        </p:txBody>
      </p:sp>
    </p:spTree>
  </p:cSld>
  <p:clrMapOvr>
    <a:masterClrMapping/>
  </p:clrMapOvr>
  <p:transition>
    <p:zoom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371600"/>
            <a:ext cx="6400800" cy="4267200"/>
          </a:xfrm>
        </p:spPr>
        <p:txBody>
          <a:bodyPr/>
          <a:lstStyle/>
          <a:p>
            <a:pPr algn="l"/>
            <a:r>
              <a:rPr lang="en-US"/>
              <a:t>Stem		Leaf</a:t>
            </a:r>
          </a:p>
          <a:p>
            <a:pPr algn="l"/>
            <a:r>
              <a:rPr lang="en-US"/>
              <a:t>1		2456669		</a:t>
            </a:r>
          </a:p>
          <a:p>
            <a:pPr algn="l"/>
            <a:r>
              <a:rPr lang="en-US"/>
              <a:t>2		02557</a:t>
            </a:r>
          </a:p>
          <a:p>
            <a:pPr algn="l"/>
            <a:r>
              <a:rPr lang="en-US"/>
              <a:t>3		669</a:t>
            </a:r>
          </a:p>
          <a:p>
            <a:pPr algn="l"/>
            <a:r>
              <a:rPr lang="en-US"/>
              <a:t>4		2</a:t>
            </a:r>
          </a:p>
          <a:p>
            <a:pPr algn="l"/>
            <a:endParaRPr lang="en-US"/>
          </a:p>
          <a:p>
            <a:pPr algn="l"/>
            <a:r>
              <a:rPr lang="en-US"/>
              <a:t>Key 1|2 = 12</a:t>
            </a:r>
          </a:p>
        </p:txBody>
      </p:sp>
      <p:sp>
        <p:nvSpPr>
          <p:cNvPr id="306178" name="Line 2"/>
          <p:cNvSpPr>
            <a:spLocks noChangeShapeType="1"/>
          </p:cNvSpPr>
          <p:nvPr/>
        </p:nvSpPr>
        <p:spPr bwMode="auto">
          <a:xfrm>
            <a:off x="1447800" y="1905000"/>
            <a:ext cx="601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6179" name="Line 3"/>
          <p:cNvSpPr>
            <a:spLocks noChangeShapeType="1"/>
          </p:cNvSpPr>
          <p:nvPr/>
        </p:nvSpPr>
        <p:spPr bwMode="auto">
          <a:xfrm>
            <a:off x="2667000" y="1371600"/>
            <a:ext cx="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2743200"/>
          </a:xfrm>
          <a:noFill/>
          <a:ln/>
        </p:spPr>
        <p:txBody>
          <a:bodyPr/>
          <a:lstStyle/>
          <a:p>
            <a:r>
              <a:rPr lang="en-US"/>
              <a:t>The order that 2 numbers are added does not change the answer</a:t>
            </a:r>
          </a:p>
          <a:p>
            <a:r>
              <a:rPr lang="en-US"/>
              <a:t>A + B = B + A</a:t>
            </a:r>
          </a:p>
        </p:txBody>
      </p:sp>
      <p:sp>
        <p:nvSpPr>
          <p:cNvPr id="250885" name="Rectangle 5"/>
          <p:cNvSpPr>
            <a:spLocks noChangeArrowheads="1"/>
          </p:cNvSpPr>
          <p:nvPr/>
        </p:nvSpPr>
        <p:spPr bwMode="auto">
          <a:xfrm>
            <a:off x="6096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400">
                <a:solidFill>
                  <a:schemeClr val="tx2"/>
                </a:solidFill>
              </a:rPr>
              <a:t>Properties for 3 Cubes</a:t>
            </a:r>
          </a:p>
        </p:txBody>
      </p: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AutoShape 307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552" name="Rectangle 308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/>
              <a:t>What is the Cummutative Property of Addition?</a:t>
            </a:r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9" name="Rectangle 307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400800" cy="2514600"/>
          </a:xfrm>
        </p:spPr>
        <p:txBody>
          <a:bodyPr/>
          <a:lstStyle/>
          <a:p>
            <a:r>
              <a:rPr lang="en-US"/>
              <a:t>Exactly the same – like a mirror </a:t>
            </a:r>
          </a:p>
          <a:p>
            <a:r>
              <a:rPr lang="en-US"/>
              <a:t>reflection</a:t>
            </a:r>
          </a:p>
          <a:p>
            <a:r>
              <a:rPr lang="en-US"/>
              <a:t>A = A</a:t>
            </a:r>
          </a:p>
          <a:p>
            <a:r>
              <a:rPr lang="en-US"/>
              <a:t>A + B = A + B</a:t>
            </a:r>
          </a:p>
        </p:txBody>
      </p:sp>
      <p:sp>
        <p:nvSpPr>
          <p:cNvPr id="110600" name="Rectangle 3080"/>
          <p:cNvSpPr>
            <a:spLocks noChangeArrowheads="1"/>
          </p:cNvSpPr>
          <p:nvPr/>
        </p:nvSpPr>
        <p:spPr bwMode="auto">
          <a:xfrm>
            <a:off x="6096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400">
                <a:solidFill>
                  <a:schemeClr val="tx2"/>
                </a:solidFill>
              </a:rPr>
              <a:t>Properties for 4 Cubes</a:t>
            </a:r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48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What is the Reflexive Property?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FF00"/>
      </a:hlink>
      <a:folHlink>
        <a:srgbClr val="0000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780</TotalTime>
  <Words>781</Words>
  <Application>Microsoft PowerPoint</Application>
  <PresentationFormat>On-screen Show (4:3)</PresentationFormat>
  <Paragraphs>274</Paragraphs>
  <Slides>51</Slides>
  <Notes>51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4" baseType="lpstr">
      <vt:lpstr>Times New Roman</vt:lpstr>
      <vt:lpstr>Garamond</vt:lpstr>
      <vt:lpstr>Default Design</vt:lpstr>
      <vt:lpstr>Slide 1</vt:lpstr>
      <vt:lpstr>Properties for 1 Cube</vt:lpstr>
      <vt:lpstr>What is a Variable?</vt:lpstr>
      <vt:lpstr>Numeric Expression</vt:lpstr>
      <vt:lpstr>Slide 5</vt:lpstr>
      <vt:lpstr>Slide 6</vt:lpstr>
      <vt:lpstr>What is the Cummutative Property of Addition?</vt:lpstr>
      <vt:lpstr>Slide 8</vt:lpstr>
      <vt:lpstr>What is the Reflexive Property?</vt:lpstr>
      <vt:lpstr>Slide 10</vt:lpstr>
      <vt:lpstr>What is the Distributive Property?</vt:lpstr>
      <vt:lpstr>Slide 12</vt:lpstr>
      <vt:lpstr>What are terms for Subtracting?</vt:lpstr>
      <vt:lpstr>Slide 14</vt:lpstr>
      <vt:lpstr>What are terms for Addition?</vt:lpstr>
      <vt:lpstr>Slide 16</vt:lpstr>
      <vt:lpstr>What is the Acronym for Order of Operation?</vt:lpstr>
      <vt:lpstr>Slide 18</vt:lpstr>
      <vt:lpstr>Slide 19</vt:lpstr>
      <vt:lpstr>Slide 20</vt:lpstr>
      <vt:lpstr>What are the terms for division?</vt:lpstr>
      <vt:lpstr>Good Vs. Bad Samples for 1 Cube</vt:lpstr>
      <vt:lpstr>What is a bad sample?</vt:lpstr>
      <vt:lpstr>Good Vs. Bad Samples for 2 Cubes</vt:lpstr>
      <vt:lpstr>What is a bad sample?</vt:lpstr>
      <vt:lpstr>Good Vs. Bad Samples for 3 Cubes</vt:lpstr>
      <vt:lpstr>What is a good sample?</vt:lpstr>
      <vt:lpstr>Good Vs. Bad Samples for 4 Cubes</vt:lpstr>
      <vt:lpstr>What is a bad sample?</vt:lpstr>
      <vt:lpstr>Good Vs. Bad Samples for 5 Cubes</vt:lpstr>
      <vt:lpstr>What is a good sample?</vt:lpstr>
      <vt:lpstr>Slide 32</vt:lpstr>
      <vt:lpstr>Slide 33</vt:lpstr>
      <vt:lpstr>Frequency Tables for 2 Cubes</vt:lpstr>
      <vt:lpstr>Slide 35</vt:lpstr>
      <vt:lpstr>Three Point Shots Shot per Game Last Season</vt:lpstr>
      <vt:lpstr>Slide 37</vt:lpstr>
      <vt:lpstr>Frequency Tables for 4 Cubes</vt:lpstr>
      <vt:lpstr>Frequency Tables for 5 Cubes</vt:lpstr>
      <vt:lpstr>Frequency Tables for 5 Cubes</vt:lpstr>
      <vt:lpstr>Slide 41</vt:lpstr>
      <vt:lpstr>Stem &amp; Leaf Tables for 1 Cube</vt:lpstr>
      <vt:lpstr>Slide 43</vt:lpstr>
      <vt:lpstr>Stem &amp; Leaf Tables for 2 Cubes</vt:lpstr>
      <vt:lpstr>Slide 45</vt:lpstr>
      <vt:lpstr>Stem &amp; Leaf Tables for 3 Cubes</vt:lpstr>
      <vt:lpstr>Slide 47</vt:lpstr>
      <vt:lpstr>Stem &amp; Leaf Tables for 4 Cubes</vt:lpstr>
      <vt:lpstr>Slide 49</vt:lpstr>
      <vt:lpstr>Stem &amp; Leaf Tables for 5 Cubes</vt:lpstr>
      <vt:lpstr>Slide 51</vt:lpstr>
    </vt:vector>
  </TitlesOfParts>
  <Company>Grant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Grant County High School</dc:creator>
  <cp:lastModifiedBy>Erika LaVoie</cp:lastModifiedBy>
  <cp:revision>44</cp:revision>
  <dcterms:created xsi:type="dcterms:W3CDTF">1998-08-19T17:45:48Z</dcterms:created>
  <dcterms:modified xsi:type="dcterms:W3CDTF">2008-09-01T12:41:19Z</dcterms:modified>
</cp:coreProperties>
</file>